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56" r:id="rId6"/>
    <p:sldId id="263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>
        <p:scale>
          <a:sx n="66" d="100"/>
          <a:sy n="66" d="100"/>
        </p:scale>
        <p:origin x="-129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CA31D-23E6-425F-A089-EDB8F65F3F1B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18022-A1E9-409C-B894-79A6E21142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bougouna.sogoba@ameddmali.org" TargetMode="External"/><Relationship Id="rId13" Type="http://schemas.openxmlformats.org/officeDocument/2006/relationships/hyperlink" Target="mailto:bmengistu@usaid.gov" TargetMode="External"/><Relationship Id="rId18" Type="http://schemas.openxmlformats.org/officeDocument/2006/relationships/hyperlink" Target="mailto:abdou.tenkouano@worldveg.org" TargetMode="External"/><Relationship Id="rId3" Type="http://schemas.openxmlformats.org/officeDocument/2006/relationships/hyperlink" Target="mailto:abaidoorc@yahoo.com" TargetMode="External"/><Relationship Id="rId7" Type="http://schemas.openxmlformats.org/officeDocument/2006/relationships/hyperlink" Target="mailto:wilsondogbe@yahoo.com" TargetMode="External"/><Relationship Id="rId12" Type="http://schemas.openxmlformats.org/officeDocument/2006/relationships/hyperlink" Target="mailto:jbnaab@africaonline.com.gh" TargetMode="External"/><Relationship Id="rId17" Type="http://schemas.openxmlformats.org/officeDocument/2006/relationships/hyperlink" Target="mailto:nelagbo@yahoo.co.uk" TargetMode="External"/><Relationship Id="rId2" Type="http://schemas.openxmlformats.org/officeDocument/2006/relationships/hyperlink" Target="mailto:sknutsugah@hotmail.com" TargetMode="External"/><Relationship Id="rId16" Type="http://schemas.openxmlformats.org/officeDocument/2006/relationships/hyperlink" Target="mailto:a.ayantunde@cgiar.org" TargetMode="External"/><Relationship Id="rId20" Type="http://schemas.openxmlformats.org/officeDocument/2006/relationships/hyperlink" Target="mailto:vara@ksu.ed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.kamara@cgiar.org" TargetMode="External"/><Relationship Id="rId11" Type="http://schemas.openxmlformats.org/officeDocument/2006/relationships/hyperlink" Target="mailto:kombiokjm@yahoo.com" TargetMode="External"/><Relationship Id="rId5" Type="http://schemas.openxmlformats.org/officeDocument/2006/relationships/hyperlink" Target="mailto:o.j.ajayi@cgiar.com" TargetMode="External"/><Relationship Id="rId15" Type="http://schemas.openxmlformats.org/officeDocument/2006/relationships/hyperlink" Target="mailto:karelyn37@gmail.com" TargetMode="External"/><Relationship Id="rId10" Type="http://schemas.openxmlformats.org/officeDocument/2006/relationships/hyperlink" Target="mailto:nicholasdenwar@yahoo.com" TargetMode="External"/><Relationship Id="rId19" Type="http://schemas.openxmlformats.org/officeDocument/2006/relationships/hyperlink" Target="mailto:f.kizito@cgiar.org" TargetMode="External"/><Relationship Id="rId4" Type="http://schemas.openxmlformats.org/officeDocument/2006/relationships/hyperlink" Target="mailto:msabdula@yahoo.com" TargetMode="External"/><Relationship Id="rId9" Type="http://schemas.openxmlformats.org/officeDocument/2006/relationships/hyperlink" Target="mailto:diakitemobiom@yahoo.fr" TargetMode="External"/><Relationship Id="rId14" Type="http://schemas.openxmlformats.org/officeDocument/2006/relationships/hyperlink" Target="mailto:kcruz@usaid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632" y="258425"/>
            <a:ext cx="86106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Ghana: 12 February, 3:00 to 4:30 pm</a:t>
            </a:r>
          </a:p>
          <a:p>
            <a:pPr algn="ctr"/>
            <a:endParaRPr lang="en-US" sz="2400" b="1" u="sng" dirty="0" smtClean="0"/>
          </a:p>
          <a:p>
            <a:pPr algn="ctr"/>
            <a:r>
              <a:rPr lang="en-US" sz="2400" b="1" u="sng" dirty="0" smtClean="0"/>
              <a:t>What are on-going research for development activities are already</a:t>
            </a:r>
          </a:p>
          <a:p>
            <a:endParaRPr lang="en-US" b="1" dirty="0" smtClean="0"/>
          </a:p>
          <a:p>
            <a:r>
              <a:rPr lang="en-US" sz="2400" b="1" dirty="0" smtClean="0"/>
              <a:t>AVCMP and RSSP (AGRA- DANIDA – AFD), CORAF</a:t>
            </a:r>
          </a:p>
          <a:p>
            <a:pPr>
              <a:buFontTx/>
              <a:buChar char="-"/>
            </a:pPr>
            <a:r>
              <a:rPr lang="en-US" dirty="0" smtClean="0"/>
              <a:t>Influence of variety and soil fertility management on productivity and profitability</a:t>
            </a:r>
          </a:p>
          <a:p>
            <a:pPr>
              <a:buFontTx/>
              <a:buChar char="-"/>
            </a:pPr>
            <a:r>
              <a:rPr lang="en-US" dirty="0" smtClean="0"/>
              <a:t>Cropping systems research on rice – soybean (rotation, strip cropping, inoculation) on resource use efficiency</a:t>
            </a:r>
          </a:p>
          <a:p>
            <a:pPr>
              <a:buFontTx/>
              <a:buChar char="-"/>
            </a:pPr>
            <a:r>
              <a:rPr lang="en-US" dirty="0" smtClean="0"/>
              <a:t>Influence of new formulation (fertilizers) on productivity of rice based cropping systems</a:t>
            </a:r>
          </a:p>
          <a:p>
            <a:pPr>
              <a:buFontTx/>
              <a:buChar char="-"/>
            </a:pPr>
            <a:r>
              <a:rPr lang="en-US" dirty="0" smtClean="0"/>
              <a:t>Participatory evaluation of maize, sorghum, cowpea and rice varieties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sz="2400" b="1" dirty="0" smtClean="0"/>
              <a:t>ICRISAT:</a:t>
            </a:r>
          </a:p>
          <a:p>
            <a:pPr>
              <a:buFontTx/>
              <a:buChar char="-"/>
            </a:pPr>
            <a:r>
              <a:rPr lang="en-US" dirty="0" smtClean="0"/>
              <a:t>Sorghum variety testing</a:t>
            </a:r>
          </a:p>
          <a:p>
            <a:endParaRPr lang="en-US" dirty="0" smtClean="0"/>
          </a:p>
          <a:p>
            <a:r>
              <a:rPr lang="en-US" sz="2400" b="1" dirty="0" smtClean="0"/>
              <a:t>N2 Africa</a:t>
            </a:r>
            <a:endParaRPr lang="en-US" sz="2400" b="1" dirty="0"/>
          </a:p>
          <a:p>
            <a:pPr>
              <a:buFontTx/>
              <a:buChar char="-"/>
            </a:pPr>
            <a:r>
              <a:rPr lang="en-US" dirty="0" smtClean="0"/>
              <a:t>Putting nitrogen fixation work for small holder farmers in legume – cereal based cropping systems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AGRA – SHP</a:t>
            </a:r>
          </a:p>
          <a:p>
            <a:r>
              <a:rPr lang="en-US" dirty="0" smtClean="0"/>
              <a:t>Maize based cropping system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1493"/>
            <a:ext cx="8458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400" b="1" dirty="0" smtClean="0"/>
              <a:t>IWMI/ ARI / WRI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Assessing the potential of dry season farming and supplementary irrigation on rice and vegetable production</a:t>
            </a:r>
            <a:br>
              <a:rPr lang="en-US" dirty="0" smtClean="0"/>
            </a:br>
            <a:r>
              <a:rPr lang="en-US" dirty="0" smtClean="0"/>
              <a:t>Rainwater and soil conservation management specifically identifying and monitoring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sz="2400" b="1" dirty="0" smtClean="0"/>
              <a:t>CIDA – AFRICARICE – FRI - SARI</a:t>
            </a:r>
          </a:p>
          <a:p>
            <a:r>
              <a:rPr lang="en-US" dirty="0" smtClean="0"/>
              <a:t>  Survey data on consumer preferences for rice</a:t>
            </a:r>
          </a:p>
          <a:p>
            <a:pPr>
              <a:buFontTx/>
              <a:buChar char="-"/>
            </a:pPr>
            <a:r>
              <a:rPr lang="en-US" dirty="0" smtClean="0"/>
              <a:t>Survey qualitative and quantitative post harvest losses of rice</a:t>
            </a:r>
          </a:p>
          <a:p>
            <a:pPr>
              <a:buFontTx/>
              <a:buChar char="-"/>
            </a:pPr>
            <a:r>
              <a:rPr lang="en-US" dirty="0" smtClean="0"/>
              <a:t>Evaluation of mini-combine harvester </a:t>
            </a:r>
          </a:p>
          <a:p>
            <a:pPr>
              <a:buFontTx/>
              <a:buChar char="-"/>
            </a:pPr>
            <a:r>
              <a:rPr lang="en-US" dirty="0" smtClean="0"/>
              <a:t>Introduce and test improved parboiling equipment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sz="2400" b="1" dirty="0" smtClean="0"/>
              <a:t>IFDC/AGRA/DANIDA</a:t>
            </a:r>
          </a:p>
          <a:p>
            <a:pPr>
              <a:buFontTx/>
              <a:buChar char="-"/>
            </a:pPr>
            <a:r>
              <a:rPr lang="en-US" dirty="0" smtClean="0"/>
              <a:t>Farmer to market access (reduce transaction cost etc..)</a:t>
            </a:r>
          </a:p>
          <a:p>
            <a:pPr>
              <a:buFontTx/>
              <a:buChar char="-"/>
            </a:pPr>
            <a:r>
              <a:rPr lang="en-US" dirty="0" smtClean="0"/>
              <a:t>Training and promoting aggregation of commodities</a:t>
            </a:r>
          </a:p>
          <a:p>
            <a:pPr>
              <a:buFontTx/>
              <a:buChar char="-"/>
            </a:pPr>
            <a:r>
              <a:rPr lang="en-US" dirty="0" smtClean="0"/>
              <a:t>Facilitation of market access </a:t>
            </a:r>
          </a:p>
          <a:p>
            <a:pPr>
              <a:buFontTx/>
              <a:buChar char="-"/>
            </a:pPr>
            <a:r>
              <a:rPr lang="en-US" dirty="0" smtClean="0"/>
              <a:t>On-going vegetable testing activities (fertilizer management – tomato and pepper)</a:t>
            </a:r>
          </a:p>
          <a:p>
            <a:endParaRPr lang="en-US" dirty="0" smtClean="0"/>
          </a:p>
          <a:p>
            <a:r>
              <a:rPr lang="en-US" sz="2400" b="1" dirty="0" smtClean="0"/>
              <a:t>SARI</a:t>
            </a:r>
          </a:p>
          <a:p>
            <a:pPr>
              <a:buFontTx/>
              <a:buChar char="-"/>
            </a:pPr>
            <a:r>
              <a:rPr lang="en-US" dirty="0" smtClean="0"/>
              <a:t>Soybean – maize rotation for </a:t>
            </a:r>
            <a:r>
              <a:rPr lang="en-US" dirty="0" err="1" smtClean="0"/>
              <a:t>striga</a:t>
            </a:r>
            <a:r>
              <a:rPr lang="en-US" dirty="0" smtClean="0"/>
              <a:t> management </a:t>
            </a:r>
          </a:p>
          <a:p>
            <a:pPr>
              <a:buFontTx/>
              <a:buChar char="-"/>
            </a:pPr>
            <a:r>
              <a:rPr lang="en-US" dirty="0" smtClean="0"/>
              <a:t>Evaluation of sorghum and soybean varieties for drought tolerance</a:t>
            </a:r>
          </a:p>
          <a:p>
            <a:pPr>
              <a:buFontTx/>
              <a:buChar char="-"/>
            </a:pPr>
            <a:r>
              <a:rPr lang="en-US" dirty="0" smtClean="0"/>
              <a:t> Animal feeding strategies (e.g. pigeon pea, maize etc..)  as livestock feed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4582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400" b="1" dirty="0" smtClean="0"/>
              <a:t>SANREM CRSP </a:t>
            </a:r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dirty="0" smtClean="0"/>
              <a:t>Evaluation of integrated crop, soil and water management practices to enhance   productivity of cereal-legume cropping systems. natural resource management</a:t>
            </a:r>
          </a:p>
          <a:p>
            <a:pPr>
              <a:buFontTx/>
              <a:buChar char="-"/>
            </a:pPr>
            <a:r>
              <a:rPr lang="en-US" dirty="0" smtClean="0"/>
              <a:t>- Improved water harvesting, erosion and soil fertility  techniques </a:t>
            </a:r>
          </a:p>
          <a:p>
            <a:pPr>
              <a:buFontTx/>
              <a:buChar char="-"/>
            </a:pPr>
            <a:r>
              <a:rPr lang="en-US" dirty="0" smtClean="0"/>
              <a:t>Influence conservation agricultural practices (e.g. crop residue, tillage and nutrient practices) on cereal – legume based systems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INTSORMIL CRSP</a:t>
            </a:r>
          </a:p>
          <a:p>
            <a:r>
              <a:rPr lang="en-US" dirty="0" smtClean="0"/>
              <a:t>- Effects of tillage</a:t>
            </a:r>
            <a:r>
              <a:rPr lang="en-US" dirty="0"/>
              <a:t>, </a:t>
            </a:r>
            <a:r>
              <a:rPr lang="en-US" dirty="0" smtClean="0"/>
              <a:t>nitrogen </a:t>
            </a:r>
            <a:r>
              <a:rPr lang="en-US" dirty="0"/>
              <a:t>and </a:t>
            </a:r>
            <a:r>
              <a:rPr lang="en-US" dirty="0" smtClean="0"/>
              <a:t>cropping systems effect </a:t>
            </a:r>
            <a:r>
              <a:rPr lang="en-US" dirty="0"/>
              <a:t>on </a:t>
            </a:r>
            <a:r>
              <a:rPr lang="en-US" dirty="0" smtClean="0"/>
              <a:t>sorghum yield, water and nutrient use</a:t>
            </a:r>
          </a:p>
          <a:p>
            <a:r>
              <a:rPr lang="en-US" dirty="0" smtClean="0"/>
              <a:t>- Evaluation of response of genotypes to tillage </a:t>
            </a:r>
            <a:r>
              <a:rPr lang="en-US" dirty="0"/>
              <a:t>and </a:t>
            </a:r>
            <a:r>
              <a:rPr lang="en-US" dirty="0" smtClean="0"/>
              <a:t>nitrogen</a:t>
            </a:r>
          </a:p>
          <a:p>
            <a:pPr>
              <a:buFontTx/>
              <a:buChar char="-"/>
            </a:pPr>
            <a:r>
              <a:rPr lang="en-US" dirty="0" smtClean="0"/>
              <a:t>Testing of Integrated nutrient management practices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PEANUT - CRSP</a:t>
            </a:r>
          </a:p>
          <a:p>
            <a:pPr>
              <a:buFontTx/>
              <a:buChar char="-"/>
            </a:pPr>
            <a:r>
              <a:rPr lang="en-US" dirty="0" smtClean="0"/>
              <a:t>Management of  weeds, </a:t>
            </a:r>
            <a:r>
              <a:rPr lang="en-US" dirty="0" err="1" smtClean="0"/>
              <a:t>leafspot</a:t>
            </a:r>
            <a:r>
              <a:rPr lang="en-US" dirty="0" smtClean="0"/>
              <a:t> (genotypes etc..)</a:t>
            </a:r>
          </a:p>
          <a:p>
            <a:pPr>
              <a:buFontTx/>
              <a:buChar char="-"/>
            </a:pPr>
            <a:r>
              <a:rPr lang="en-US" dirty="0" smtClean="0"/>
              <a:t>Create awareness about </a:t>
            </a:r>
            <a:r>
              <a:rPr lang="en-US" dirty="0" err="1" smtClean="0"/>
              <a:t>aflatoxin</a:t>
            </a:r>
            <a:r>
              <a:rPr lang="en-US" dirty="0" smtClean="0"/>
              <a:t> problem</a:t>
            </a:r>
          </a:p>
          <a:p>
            <a:pPr>
              <a:buFontTx/>
              <a:buChar char="-"/>
            </a:pPr>
            <a:r>
              <a:rPr lang="en-US" dirty="0" smtClean="0"/>
              <a:t>Varietal </a:t>
            </a:r>
            <a:r>
              <a:rPr lang="en-US" dirty="0" smtClean="0"/>
              <a:t>improvement</a:t>
            </a:r>
          </a:p>
          <a:p>
            <a:endParaRPr lang="en-US" dirty="0" smtClean="0"/>
          </a:p>
          <a:p>
            <a:r>
              <a:rPr lang="en-US" sz="2400" b="1" dirty="0" smtClean="0"/>
              <a:t>IPM CRSP</a:t>
            </a:r>
          </a:p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dirty="0" smtClean="0"/>
              <a:t>Testing of IPM techniques 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4582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IFDC-SARI</a:t>
            </a:r>
          </a:p>
          <a:p>
            <a:pPr>
              <a:buFontTx/>
              <a:buChar char="-"/>
            </a:pPr>
            <a:r>
              <a:rPr lang="en-US" dirty="0" smtClean="0"/>
              <a:t>Influence of contour bunds on water conservation on enhanced maize productivity </a:t>
            </a:r>
            <a:endParaRPr lang="en-US" b="1" dirty="0" smtClean="0"/>
          </a:p>
          <a:p>
            <a:endParaRPr lang="en-US" sz="3200" b="1" dirty="0" smtClean="0"/>
          </a:p>
          <a:p>
            <a:r>
              <a:rPr lang="en-US" sz="2400" b="1" dirty="0" smtClean="0"/>
              <a:t>IITA - Drought Tolerance Maize for Africa </a:t>
            </a:r>
          </a:p>
          <a:p>
            <a:pPr>
              <a:buFontTx/>
              <a:buChar char="-"/>
            </a:pPr>
            <a:r>
              <a:rPr lang="en-US" dirty="0" smtClean="0"/>
              <a:t>Evaluating drought and  </a:t>
            </a:r>
            <a:r>
              <a:rPr lang="en-US" dirty="0" err="1" smtClean="0"/>
              <a:t>striga</a:t>
            </a:r>
            <a:r>
              <a:rPr lang="en-US" dirty="0" smtClean="0"/>
              <a:t> tolerant and nitrogen use efficient maize varieties</a:t>
            </a:r>
            <a:endParaRPr lang="en-US" b="1" dirty="0" smtClean="0"/>
          </a:p>
          <a:p>
            <a:pPr>
              <a:buFontTx/>
              <a:buChar char="-"/>
            </a:pPr>
            <a:endParaRPr lang="en-US" sz="2400" b="1" dirty="0" smtClean="0"/>
          </a:p>
          <a:p>
            <a:pPr>
              <a:buFontTx/>
              <a:buChar char="-"/>
            </a:pPr>
            <a:r>
              <a:rPr lang="en-US" sz="2400" b="1" dirty="0" smtClean="0"/>
              <a:t>Purdue University </a:t>
            </a:r>
          </a:p>
          <a:p>
            <a:pPr>
              <a:buFontTx/>
              <a:buChar char="-"/>
            </a:pPr>
            <a:r>
              <a:rPr lang="en-US" sz="2400" dirty="0" smtClean="0"/>
              <a:t>cowpea storage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CORAF</a:t>
            </a:r>
          </a:p>
          <a:p>
            <a:pPr>
              <a:buFontTx/>
              <a:buChar char="-"/>
            </a:pPr>
            <a:r>
              <a:rPr lang="en-US" dirty="0" smtClean="0"/>
              <a:t>Improving seed systems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AVRDC</a:t>
            </a:r>
          </a:p>
          <a:p>
            <a:r>
              <a:rPr lang="en-US" dirty="0" smtClean="0"/>
              <a:t>Vegetable production systems enhancement</a:t>
            </a:r>
          </a:p>
          <a:p>
            <a:endParaRPr lang="en-US" dirty="0" smtClean="0"/>
          </a:p>
          <a:p>
            <a:r>
              <a:rPr lang="en-US" sz="2400" b="1" dirty="0" smtClean="0"/>
              <a:t>Ghana Universities</a:t>
            </a:r>
          </a:p>
          <a:p>
            <a:r>
              <a:rPr lang="en-US" sz="2400" dirty="0" smtClean="0"/>
              <a:t>KNUST</a:t>
            </a:r>
          </a:p>
          <a:p>
            <a:r>
              <a:rPr lang="en-US" sz="2400" dirty="0" smtClean="0"/>
              <a:t>UDS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84582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What is the key opportunity or enhancement that the project could </a:t>
            </a:r>
            <a:r>
              <a:rPr lang="en-US" sz="2000" b="1" u="sng" dirty="0" smtClean="0"/>
              <a:t>support</a:t>
            </a:r>
            <a:endParaRPr lang="en-US" sz="2000" b="1" u="sng" dirty="0" smtClean="0"/>
          </a:p>
          <a:p>
            <a:endParaRPr lang="en-US" b="1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SANREM CRSP</a:t>
            </a:r>
          </a:p>
          <a:p>
            <a:pPr>
              <a:buFontTx/>
              <a:buChar char="-"/>
            </a:pPr>
            <a:r>
              <a:rPr lang="en-US" dirty="0" smtClean="0"/>
              <a:t> up scaling selected  </a:t>
            </a:r>
            <a:r>
              <a:rPr lang="en-US" dirty="0" smtClean="0"/>
              <a:t>integrated soil</a:t>
            </a:r>
            <a:r>
              <a:rPr lang="en-US" dirty="0" smtClean="0"/>
              <a:t>, water and crop management practices for sustainable improvement of cereal – legume based cropping systems</a:t>
            </a:r>
          </a:p>
          <a:p>
            <a:pPr>
              <a:buFontTx/>
              <a:buChar char="-"/>
            </a:pPr>
            <a:r>
              <a:rPr lang="en-US" dirty="0" smtClean="0"/>
              <a:t>up scaling of water, tillage and residue </a:t>
            </a:r>
            <a:r>
              <a:rPr lang="en-US" dirty="0" smtClean="0"/>
              <a:t>management systems in cereal – legume cropping system.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b="1" dirty="0" smtClean="0"/>
              <a:t>INTSORMIL CRSP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Striga</a:t>
            </a:r>
            <a:r>
              <a:rPr lang="en-US" dirty="0" smtClean="0"/>
              <a:t> management in cereal – legume </a:t>
            </a:r>
            <a:r>
              <a:rPr lang="en-US" dirty="0" smtClean="0"/>
              <a:t>systems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Up-scaling </a:t>
            </a:r>
            <a:r>
              <a:rPr lang="en-US" dirty="0" smtClean="0"/>
              <a:t>improved integrated fertilizer </a:t>
            </a:r>
            <a:r>
              <a:rPr lang="en-US" dirty="0" smtClean="0"/>
              <a:t>management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Up-scaling of integrated water managemen</a:t>
            </a:r>
            <a:r>
              <a:rPr lang="en-US" dirty="0" smtClean="0"/>
              <a:t>t practices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Evaluation of genotypes for drought tolerance and nitrogen response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b="1" dirty="0" smtClean="0"/>
              <a:t>Peanut - CRSP</a:t>
            </a:r>
          </a:p>
          <a:p>
            <a:r>
              <a:rPr lang="en-US" dirty="0" smtClean="0"/>
              <a:t> Training on </a:t>
            </a:r>
            <a:r>
              <a:rPr lang="en-US" dirty="0" err="1" smtClean="0"/>
              <a:t>aflatoxin</a:t>
            </a:r>
            <a:r>
              <a:rPr lang="en-US" dirty="0" smtClean="0"/>
              <a:t> and testing kits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b="1" dirty="0" smtClean="0"/>
              <a:t>N2 AFRICA</a:t>
            </a:r>
          </a:p>
          <a:p>
            <a:pPr>
              <a:buFontTx/>
              <a:buChar char="-"/>
            </a:pPr>
            <a:r>
              <a:rPr lang="en-US" dirty="0" smtClean="0"/>
              <a:t>Increase legume productivity</a:t>
            </a:r>
          </a:p>
          <a:p>
            <a:pPr>
              <a:buFontTx/>
              <a:buChar char="-"/>
            </a:pPr>
            <a:r>
              <a:rPr lang="en-US" dirty="0" smtClean="0"/>
              <a:t> Better agronomy of legume systems</a:t>
            </a:r>
          </a:p>
          <a:p>
            <a:pPr>
              <a:buFontTx/>
              <a:buChar char="-"/>
            </a:pPr>
            <a:endParaRPr lang="en-US" b="1" dirty="0" smtClean="0"/>
          </a:p>
          <a:p>
            <a:pPr>
              <a:buFontTx/>
              <a:buChar char="-"/>
            </a:pPr>
            <a:r>
              <a:rPr lang="en-US" b="1" dirty="0" smtClean="0"/>
              <a:t>SARI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n-US" dirty="0" smtClean="0"/>
              <a:t>Institutional and human </a:t>
            </a:r>
            <a:r>
              <a:rPr lang="en-US" dirty="0" smtClean="0"/>
              <a:t>capacity; and analyses  </a:t>
            </a:r>
            <a:r>
              <a:rPr lang="en-US" dirty="0" smtClean="0"/>
              <a:t>for plant and soil analysis capacity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457201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AVCMP and RSSP (AGRA- DANIDA – AFD), CORAF</a:t>
            </a:r>
          </a:p>
          <a:p>
            <a:pPr>
              <a:buFontTx/>
              <a:buChar char="-"/>
            </a:pPr>
            <a:r>
              <a:rPr lang="en-US" dirty="0" smtClean="0"/>
              <a:t>Up-scaling existing technologies of rice based cropping systems</a:t>
            </a:r>
          </a:p>
          <a:p>
            <a:pPr>
              <a:buFontTx/>
              <a:buChar char="-"/>
            </a:pPr>
            <a:r>
              <a:rPr lang="en-US" dirty="0" smtClean="0"/>
              <a:t>Introduction of vegetable in cereal – legume based production systems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b="1" dirty="0" smtClean="0"/>
              <a:t>IWMI/ ARI / WRI</a:t>
            </a:r>
          </a:p>
          <a:p>
            <a:pPr>
              <a:buFontTx/>
              <a:buChar char="-"/>
            </a:pPr>
            <a:r>
              <a:rPr lang="en-US" dirty="0" smtClean="0"/>
              <a:t>Irrigation implements for small holder farmers </a:t>
            </a:r>
          </a:p>
          <a:p>
            <a:pPr>
              <a:buFontTx/>
              <a:buChar char="-"/>
            </a:pPr>
            <a:r>
              <a:rPr lang="en-US" dirty="0" smtClean="0"/>
              <a:t>Fostering rainwater management integration </a:t>
            </a:r>
          </a:p>
          <a:p>
            <a:pPr>
              <a:buFontTx/>
              <a:buChar char="-"/>
            </a:pPr>
            <a:r>
              <a:rPr lang="en-US" dirty="0" smtClean="0"/>
              <a:t>Processing and market linkages of soybeans</a:t>
            </a:r>
          </a:p>
          <a:p>
            <a:pPr>
              <a:buFontTx/>
              <a:buChar char="-"/>
            </a:pPr>
            <a:r>
              <a:rPr lang="en-US" dirty="0" smtClean="0"/>
              <a:t>Farm equipment for small holding farmers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8458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Who, from this project, could be involved in such an activity</a:t>
            </a:r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Partner were listed in the activity 1</a:t>
            </a:r>
          </a:p>
          <a:p>
            <a:endParaRPr lang="en-US" dirty="0" smtClean="0"/>
          </a:p>
          <a:p>
            <a:r>
              <a:rPr lang="en-US" b="1" dirty="0" smtClean="0"/>
              <a:t>Participants:</a:t>
            </a:r>
          </a:p>
          <a:p>
            <a:r>
              <a:rPr lang="en-US" dirty="0" smtClean="0"/>
              <a:t>S.K </a:t>
            </a:r>
            <a:r>
              <a:rPr lang="en-US" dirty="0" err="1" smtClean="0"/>
              <a:t>Nutsugah</a:t>
            </a:r>
            <a:r>
              <a:rPr lang="en-US" dirty="0" smtClean="0"/>
              <a:t> (SARI): e-mail: </a:t>
            </a:r>
            <a:r>
              <a:rPr lang="en-US" dirty="0" smtClean="0">
                <a:hlinkClick r:id="rId2"/>
              </a:rPr>
              <a:t>sknutsugah@hotmail.com</a:t>
            </a:r>
            <a:endParaRPr lang="en-US" dirty="0" smtClean="0"/>
          </a:p>
          <a:p>
            <a:r>
              <a:rPr lang="en-US" dirty="0" smtClean="0"/>
              <a:t>Robert </a:t>
            </a:r>
            <a:r>
              <a:rPr lang="en-US" dirty="0" err="1" smtClean="0"/>
              <a:t>Abadioo</a:t>
            </a:r>
            <a:r>
              <a:rPr lang="en-US" dirty="0" smtClean="0"/>
              <a:t> (IITA): e-mail: </a:t>
            </a:r>
            <a:r>
              <a:rPr lang="en-US" dirty="0" smtClean="0">
                <a:hlinkClick r:id="rId3"/>
              </a:rPr>
              <a:t>abaidoorc@yahoo.com</a:t>
            </a:r>
            <a:endParaRPr lang="en-US" dirty="0" smtClean="0"/>
          </a:p>
          <a:p>
            <a:r>
              <a:rPr lang="en-US" dirty="0" err="1" smtClean="0"/>
              <a:t>Mashark</a:t>
            </a:r>
            <a:r>
              <a:rPr lang="en-US" dirty="0" smtClean="0"/>
              <a:t> </a:t>
            </a:r>
            <a:r>
              <a:rPr lang="en-US" dirty="0" err="1" smtClean="0"/>
              <a:t>Abdulai</a:t>
            </a:r>
            <a:r>
              <a:rPr lang="en-US" dirty="0" smtClean="0"/>
              <a:t> (SARI): e-mail: </a:t>
            </a:r>
            <a:r>
              <a:rPr lang="en-US" dirty="0" smtClean="0">
                <a:hlinkClick r:id="rId4"/>
              </a:rPr>
              <a:t>msabdula@yahoo.com</a:t>
            </a:r>
            <a:endParaRPr lang="en-US" dirty="0" smtClean="0"/>
          </a:p>
          <a:p>
            <a:r>
              <a:rPr lang="en-US" dirty="0" err="1" smtClean="0"/>
              <a:t>Oluponi</a:t>
            </a:r>
            <a:r>
              <a:rPr lang="en-US" dirty="0" smtClean="0"/>
              <a:t> </a:t>
            </a:r>
            <a:r>
              <a:rPr lang="en-US" dirty="0" err="1" smtClean="0"/>
              <a:t>Ajayi</a:t>
            </a:r>
            <a:r>
              <a:rPr lang="en-US" dirty="0" smtClean="0"/>
              <a:t> (IITA): e-mail: </a:t>
            </a:r>
            <a:r>
              <a:rPr lang="en-US" dirty="0" smtClean="0">
                <a:hlinkClick r:id="rId5"/>
              </a:rPr>
              <a:t>o.j.ajayi@cgiar.com</a:t>
            </a:r>
            <a:endParaRPr lang="en-US" dirty="0" smtClean="0"/>
          </a:p>
          <a:p>
            <a:r>
              <a:rPr lang="en-US" dirty="0" smtClean="0"/>
              <a:t>Alpha </a:t>
            </a:r>
            <a:r>
              <a:rPr lang="en-US" dirty="0" err="1" smtClean="0"/>
              <a:t>Kamara</a:t>
            </a:r>
            <a:r>
              <a:rPr lang="en-US" dirty="0" smtClean="0"/>
              <a:t> (IITA): e-mail: </a:t>
            </a:r>
            <a:r>
              <a:rPr lang="en-US" dirty="0" smtClean="0">
                <a:hlinkClick r:id="rId6"/>
              </a:rPr>
              <a:t>a.kamara@cgiar.org</a:t>
            </a:r>
            <a:endParaRPr lang="en-US" dirty="0" smtClean="0"/>
          </a:p>
          <a:p>
            <a:r>
              <a:rPr lang="en-US" dirty="0" smtClean="0"/>
              <a:t>Wilson </a:t>
            </a:r>
            <a:r>
              <a:rPr lang="en-US" dirty="0" err="1" smtClean="0"/>
              <a:t>Dogbe</a:t>
            </a:r>
            <a:r>
              <a:rPr lang="en-US" dirty="0" smtClean="0"/>
              <a:t> (SARI): e-mail: </a:t>
            </a:r>
            <a:r>
              <a:rPr lang="en-US" dirty="0" smtClean="0">
                <a:hlinkClick r:id="rId7"/>
              </a:rPr>
              <a:t>wilsondogbe@yahoo.com</a:t>
            </a:r>
            <a:endParaRPr lang="en-US" dirty="0" smtClean="0"/>
          </a:p>
          <a:p>
            <a:r>
              <a:rPr lang="en-US" dirty="0" err="1" smtClean="0"/>
              <a:t>Bougouna</a:t>
            </a:r>
            <a:r>
              <a:rPr lang="en-US" dirty="0" smtClean="0"/>
              <a:t> </a:t>
            </a:r>
            <a:r>
              <a:rPr lang="en-US" dirty="0" err="1" smtClean="0"/>
              <a:t>Sogoba</a:t>
            </a:r>
            <a:r>
              <a:rPr lang="en-US" dirty="0" smtClean="0"/>
              <a:t> (AMEDD, Mali): </a:t>
            </a:r>
            <a:r>
              <a:rPr lang="en-US" dirty="0" smtClean="0">
                <a:hlinkClick r:id="rId8"/>
              </a:rPr>
              <a:t>bougouna.sogoba@ameddmali.org</a:t>
            </a:r>
            <a:endParaRPr lang="en-US" dirty="0" smtClean="0"/>
          </a:p>
          <a:p>
            <a:r>
              <a:rPr lang="en-US" dirty="0" err="1" smtClean="0"/>
              <a:t>Mobiom-Bougouni</a:t>
            </a:r>
            <a:r>
              <a:rPr lang="en-US" dirty="0" smtClean="0"/>
              <a:t> (Mali): e-mail: </a:t>
            </a:r>
            <a:r>
              <a:rPr lang="en-US" dirty="0" smtClean="0">
                <a:hlinkClick r:id="rId9"/>
              </a:rPr>
              <a:t>diakitemobiom@yahoo.fr</a:t>
            </a:r>
            <a:endParaRPr lang="en-US" dirty="0" smtClean="0"/>
          </a:p>
          <a:p>
            <a:r>
              <a:rPr lang="en-US" dirty="0" smtClean="0"/>
              <a:t>Nicholas </a:t>
            </a:r>
            <a:r>
              <a:rPr lang="en-US" dirty="0" err="1" smtClean="0"/>
              <a:t>Denwar</a:t>
            </a:r>
            <a:r>
              <a:rPr lang="en-US" dirty="0" smtClean="0"/>
              <a:t> (SARI): e-mail: </a:t>
            </a:r>
            <a:r>
              <a:rPr lang="en-US" dirty="0" smtClean="0">
                <a:hlinkClick r:id="rId10"/>
              </a:rPr>
              <a:t>nicholasdenwar@yahoo.com</a:t>
            </a:r>
            <a:endParaRPr lang="en-US" dirty="0" smtClean="0"/>
          </a:p>
          <a:p>
            <a:r>
              <a:rPr lang="en-US" dirty="0" smtClean="0"/>
              <a:t>James </a:t>
            </a:r>
            <a:r>
              <a:rPr lang="en-US" dirty="0" err="1" smtClean="0"/>
              <a:t>Kombiok</a:t>
            </a:r>
            <a:r>
              <a:rPr lang="en-US" dirty="0" smtClean="0"/>
              <a:t> (SARI): e-mail: </a:t>
            </a:r>
            <a:r>
              <a:rPr lang="en-US" dirty="0" smtClean="0">
                <a:hlinkClick r:id="rId11"/>
              </a:rPr>
              <a:t>kombiokjm@yahoo.com</a:t>
            </a:r>
            <a:endParaRPr lang="en-US" dirty="0" smtClean="0"/>
          </a:p>
          <a:p>
            <a:r>
              <a:rPr lang="en-US" dirty="0" smtClean="0"/>
              <a:t>Jesse Naab (SARI): e-mail: </a:t>
            </a:r>
            <a:r>
              <a:rPr lang="en-US" dirty="0" smtClean="0">
                <a:hlinkClick r:id="rId12"/>
              </a:rPr>
              <a:t>jbnaab@africaonline.com.gh</a:t>
            </a:r>
            <a:endParaRPr lang="en-US" dirty="0" smtClean="0"/>
          </a:p>
          <a:p>
            <a:r>
              <a:rPr lang="en-US" dirty="0" smtClean="0"/>
              <a:t>Belay </a:t>
            </a:r>
            <a:r>
              <a:rPr lang="en-US" dirty="0" err="1" smtClean="0"/>
              <a:t>Mengistu</a:t>
            </a:r>
            <a:r>
              <a:rPr lang="en-US" dirty="0" smtClean="0"/>
              <a:t> (USAID, Ghana): e-mail: </a:t>
            </a:r>
            <a:r>
              <a:rPr lang="en-US" dirty="0" smtClean="0">
                <a:hlinkClick r:id="rId13"/>
              </a:rPr>
              <a:t>bmengistu@usaid.gov</a:t>
            </a:r>
            <a:endParaRPr lang="en-US" dirty="0" smtClean="0"/>
          </a:p>
          <a:p>
            <a:r>
              <a:rPr lang="en-US" dirty="0" err="1" smtClean="0"/>
              <a:t>Karelyn</a:t>
            </a:r>
            <a:r>
              <a:rPr lang="en-US" dirty="0" smtClean="0"/>
              <a:t> Cruz (USAID, USA): e-mail: </a:t>
            </a:r>
            <a:r>
              <a:rPr lang="en-US" dirty="0" smtClean="0">
                <a:hlinkClick r:id="rId14"/>
              </a:rPr>
              <a:t>kcruz@usaid.gov</a:t>
            </a:r>
            <a:r>
              <a:rPr lang="en-US" dirty="0" smtClean="0"/>
              <a:t> or </a:t>
            </a:r>
            <a:r>
              <a:rPr lang="en-US" dirty="0" smtClean="0">
                <a:hlinkClick r:id="rId15"/>
              </a:rPr>
              <a:t>karelyn37@gmail.com</a:t>
            </a:r>
            <a:endParaRPr lang="en-US" dirty="0" smtClean="0"/>
          </a:p>
          <a:p>
            <a:r>
              <a:rPr lang="en-US" dirty="0" smtClean="0"/>
              <a:t>Augustine </a:t>
            </a:r>
            <a:r>
              <a:rPr lang="en-US" dirty="0" err="1" smtClean="0"/>
              <a:t>Ayantunde</a:t>
            </a:r>
            <a:r>
              <a:rPr lang="en-US" dirty="0" smtClean="0"/>
              <a:t> (ILRI): e-mail: </a:t>
            </a:r>
            <a:r>
              <a:rPr lang="en-US" dirty="0" smtClean="0">
                <a:hlinkClick r:id="rId16"/>
              </a:rPr>
              <a:t>a.ayantunde@cgiar.org</a:t>
            </a:r>
            <a:endParaRPr lang="en-US" dirty="0" smtClean="0"/>
          </a:p>
          <a:p>
            <a:r>
              <a:rPr lang="en-US" dirty="0" smtClean="0"/>
              <a:t>Nelson </a:t>
            </a:r>
            <a:r>
              <a:rPr lang="en-US" dirty="0" err="1" smtClean="0"/>
              <a:t>Agbo</a:t>
            </a:r>
            <a:r>
              <a:rPr lang="en-US" dirty="0" smtClean="0"/>
              <a:t> (KNUS): e-mail: </a:t>
            </a:r>
            <a:r>
              <a:rPr lang="en-US" dirty="0" smtClean="0">
                <a:hlinkClick r:id="rId17"/>
              </a:rPr>
              <a:t>nelagbo@yahoo.co.uk</a:t>
            </a:r>
            <a:endParaRPr lang="en-US" dirty="0" smtClean="0"/>
          </a:p>
          <a:p>
            <a:r>
              <a:rPr lang="en-US" dirty="0" err="1" smtClean="0"/>
              <a:t>Abdou</a:t>
            </a:r>
            <a:r>
              <a:rPr lang="en-US" dirty="0" smtClean="0"/>
              <a:t> </a:t>
            </a:r>
            <a:r>
              <a:rPr lang="en-US" dirty="0" err="1" smtClean="0"/>
              <a:t>Tenkouano</a:t>
            </a:r>
            <a:r>
              <a:rPr lang="en-US" dirty="0" smtClean="0"/>
              <a:t> (AVRDC): e-mail: </a:t>
            </a:r>
            <a:r>
              <a:rPr lang="en-US" dirty="0" smtClean="0">
                <a:hlinkClick r:id="rId18"/>
              </a:rPr>
              <a:t>abdou.tenkouano@worldveg.org</a:t>
            </a:r>
            <a:endParaRPr lang="en-US" dirty="0" smtClean="0"/>
          </a:p>
          <a:p>
            <a:r>
              <a:rPr lang="en-US" dirty="0" smtClean="0"/>
              <a:t>Fred </a:t>
            </a:r>
            <a:r>
              <a:rPr lang="en-US" dirty="0" err="1" smtClean="0"/>
              <a:t>Kizito</a:t>
            </a:r>
            <a:r>
              <a:rPr lang="en-US" dirty="0" smtClean="0"/>
              <a:t> (IWMI): e-mail: </a:t>
            </a:r>
            <a:r>
              <a:rPr lang="en-US" dirty="0" smtClean="0">
                <a:hlinkClick r:id="rId19"/>
              </a:rPr>
              <a:t>f.kizito@cgiar.org</a:t>
            </a:r>
            <a:endParaRPr lang="en-US" dirty="0" smtClean="0"/>
          </a:p>
          <a:p>
            <a:r>
              <a:rPr lang="en-US" dirty="0" smtClean="0"/>
              <a:t>Vara Prasad (KSU, USA; SANREM/INTSORMIL): e-mail: </a:t>
            </a:r>
            <a:r>
              <a:rPr lang="en-US" dirty="0" smtClean="0">
                <a:hlinkClick r:id="rId20"/>
              </a:rPr>
              <a:t>vara@ksu.edu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649</Words>
  <Application>Microsoft Office PowerPoint</Application>
  <PresentationFormat>On-screen Show (4:3)</PresentationFormat>
  <Paragraphs>128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techspt</dc:creator>
  <cp:lastModifiedBy>techspt</cp:lastModifiedBy>
  <cp:revision>9</cp:revision>
  <dcterms:created xsi:type="dcterms:W3CDTF">2012-01-12T14:48:55Z</dcterms:created>
  <dcterms:modified xsi:type="dcterms:W3CDTF">2012-01-13T13:41:07Z</dcterms:modified>
</cp:coreProperties>
</file>